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2" r:id="rId10"/>
    <p:sldId id="266" r:id="rId11"/>
    <p:sldId id="268" r:id="rId12"/>
    <p:sldId id="269" r:id="rId13"/>
    <p:sldId id="263" r:id="rId14"/>
    <p:sldId id="270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60D392-02EC-4D0A-88EF-AEF6817A3957}" v="13" dt="2022-04-11T04:06:21.701"/>
    <p1510:client id="{3FF05B30-0D2C-4397-9EA6-346734A01A56}" v="1270" dt="2022-04-11T13:33:17.863"/>
    <p1510:client id="{5F91E193-89D2-05C8-B0C7-C27E2A6EF54B}" v="3" dt="2022-04-11T11:38:43.8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4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924" y="-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3>
</file>

<file path=ppt/media/media10.m4a>
</file>

<file path=ppt/media/media11.m4a>
</file>

<file path=ppt/media/media12.m4a>
</file>

<file path=ppt/media/media2.mp3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9F5403-C1A0-494E-AABA-F5B4AA16C56C}" type="datetimeFigureOut">
              <a:rPr lang="en-CA" smtClean="0"/>
              <a:t>2023-09-23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AF0B9-46CC-4E4B-B294-37E362B29F8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910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3AF0B9-46CC-4E4B-B294-37E362B29F85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2856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3AF0B9-46CC-4E4B-B294-37E362B29F85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1047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85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25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153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448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01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9/23/2023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063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9/23/2023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11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9/23/2023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433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9/23/2023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346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9/23/2023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342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9/23/2023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937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01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microsoft.com/office/2007/relationships/media" Target="../media/media11.m4a"/><Relationship Id="rId7" Type="http://schemas.openxmlformats.org/officeDocument/2006/relationships/image" Target="../media/image20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9.png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9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3">
            <a:extLst>
              <a:ext uri="{FF2B5EF4-FFF2-40B4-BE49-F238E27FC236}">
                <a16:creationId xmlns:a16="http://schemas.microsoft.com/office/drawing/2014/main" id="{18A2F8DE-5C75-E044-4379-A6425DDF43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6806" b="2832"/>
          <a:stretch/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08465B-68E0-5D44-988A-8B5A9A6F1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Tim Hortons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2E0CD3-F948-2544-AE77-20B7363E75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8" y="5805707"/>
            <a:ext cx="5040785" cy="394397"/>
          </a:xfrm>
        </p:spPr>
        <p:txBody>
          <a:bodyPr anchor="b"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Wahaj Siddiqui</a:t>
            </a: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PER_4P31_intro">
            <a:hlinkClick r:id="" action="ppaction://media"/>
            <a:extLst>
              <a:ext uri="{FF2B5EF4-FFF2-40B4-BE49-F238E27FC236}">
                <a16:creationId xmlns:a16="http://schemas.microsoft.com/office/drawing/2014/main" id="{445845CB-046F-D384-2C19-F9748A9179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076" y="6200104"/>
            <a:ext cx="494668" cy="49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47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13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5A626D-A5FD-7341-A535-4BC81E76A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170989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Result Analysis</a:t>
            </a:r>
          </a:p>
        </p:txBody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17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11650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F6AD0-D1F6-463F-8605-4656783F3D37}"/>
              </a:ext>
            </a:extLst>
          </p:cNvPr>
          <p:cNvSpPr txBox="1"/>
          <p:nvPr/>
        </p:nvSpPr>
        <p:spPr>
          <a:xfrm>
            <a:off x="3463763" y="6005863"/>
            <a:ext cx="2393830" cy="553998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Takes utilization (Number Busy/Number Scheduled) at each instant in time and calculated a time-weighted average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E4D5B53-4E38-4C56-8739-B19D55A73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72254"/>
              </p:ext>
            </p:extLst>
          </p:nvPr>
        </p:nvGraphicFramePr>
        <p:xfrm>
          <a:off x="476486" y="2517832"/>
          <a:ext cx="11235980" cy="3300540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3637068">
                  <a:extLst>
                    <a:ext uri="{9D8B030D-6E8A-4147-A177-3AD203B41FA5}">
                      <a16:colId xmlns:a16="http://schemas.microsoft.com/office/drawing/2014/main" val="2222769416"/>
                    </a:ext>
                  </a:extLst>
                </a:gridCol>
                <a:gridCol w="1252261">
                  <a:extLst>
                    <a:ext uri="{9D8B030D-6E8A-4147-A177-3AD203B41FA5}">
                      <a16:colId xmlns:a16="http://schemas.microsoft.com/office/drawing/2014/main" val="2595603134"/>
                    </a:ext>
                  </a:extLst>
                </a:gridCol>
                <a:gridCol w="1381336">
                  <a:extLst>
                    <a:ext uri="{9D8B030D-6E8A-4147-A177-3AD203B41FA5}">
                      <a16:colId xmlns:a16="http://schemas.microsoft.com/office/drawing/2014/main" val="3558758804"/>
                    </a:ext>
                  </a:extLst>
                </a:gridCol>
                <a:gridCol w="858781">
                  <a:extLst>
                    <a:ext uri="{9D8B030D-6E8A-4147-A177-3AD203B41FA5}">
                      <a16:colId xmlns:a16="http://schemas.microsoft.com/office/drawing/2014/main" val="2858776792"/>
                    </a:ext>
                  </a:extLst>
                </a:gridCol>
                <a:gridCol w="858781">
                  <a:extLst>
                    <a:ext uri="{9D8B030D-6E8A-4147-A177-3AD203B41FA5}">
                      <a16:colId xmlns:a16="http://schemas.microsoft.com/office/drawing/2014/main" val="2826976653"/>
                    </a:ext>
                  </a:extLst>
                </a:gridCol>
                <a:gridCol w="1605138">
                  <a:extLst>
                    <a:ext uri="{9D8B030D-6E8A-4147-A177-3AD203B41FA5}">
                      <a16:colId xmlns:a16="http://schemas.microsoft.com/office/drawing/2014/main" val="171497941"/>
                    </a:ext>
                  </a:extLst>
                </a:gridCol>
                <a:gridCol w="1642615">
                  <a:extLst>
                    <a:ext uri="{9D8B030D-6E8A-4147-A177-3AD203B41FA5}">
                      <a16:colId xmlns:a16="http://schemas.microsoft.com/office/drawing/2014/main" val="1206951592"/>
                    </a:ext>
                  </a:extLst>
                </a:gridCol>
              </a:tblGrid>
              <a:tr h="314368">
                <a:tc>
                  <a:txBody>
                    <a:bodyPr/>
                    <a:lstStyle/>
                    <a:p>
                      <a:pPr algn="ctr" fontAlgn="base"/>
                      <a:r>
                        <a:rPr lang="en-CA" sz="1100" dirty="0">
                          <a:effectLst/>
                        </a:rPr>
                        <a:t>​</a:t>
                      </a:r>
                      <a:br>
                        <a:rPr lang="en-CA" sz="1100" dirty="0">
                          <a:effectLst/>
                        </a:rPr>
                      </a:br>
                      <a:r>
                        <a:rPr lang="en-US" sz="1100" dirty="0">
                          <a:effectLst/>
                        </a:rPr>
                        <a:t>Experiment</a:t>
                      </a:r>
                      <a:r>
                        <a:rPr lang="en-CA" sz="1100" dirty="0">
                          <a:effectLst/>
                        </a:rPr>
                        <a:t>​</a:t>
                      </a:r>
                      <a:endParaRPr lang="en-CA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b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100">
                          <a:effectLst/>
                        </a:rPr>
                        <a:t>Average</a:t>
                      </a:r>
                      <a:r>
                        <a:rPr lang="en-CA" sz="1100">
                          <a:effectLst/>
                        </a:rPr>
                        <a:t>​</a:t>
                      </a:r>
                      <a:endParaRPr lang="en-CA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b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100">
                          <a:effectLst/>
                        </a:rPr>
                        <a:t>Half-width</a:t>
                      </a:r>
                      <a:r>
                        <a:rPr lang="en-CA" sz="1100">
                          <a:effectLst/>
                        </a:rPr>
                        <a:t>​</a:t>
                      </a:r>
                      <a:endParaRPr lang="en-CA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b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100">
                          <a:effectLst/>
                        </a:rPr>
                        <a:t>Min</a:t>
                      </a:r>
                      <a:r>
                        <a:rPr lang="en-CA" sz="1100">
                          <a:effectLst/>
                        </a:rPr>
                        <a:t>​</a:t>
                      </a:r>
                      <a:endParaRPr lang="en-CA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b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100">
                          <a:effectLst/>
                        </a:rPr>
                        <a:t>Max</a:t>
                      </a:r>
                      <a:r>
                        <a:rPr lang="en-CA" sz="1100">
                          <a:effectLst/>
                        </a:rPr>
                        <a:t>​</a:t>
                      </a:r>
                      <a:endParaRPr lang="en-CA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b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100">
                          <a:effectLst/>
                        </a:rPr>
                        <a:t>Min Average</a:t>
                      </a:r>
                      <a:r>
                        <a:rPr lang="en-CA" sz="1100">
                          <a:effectLst/>
                        </a:rPr>
                        <a:t>​</a:t>
                      </a:r>
                      <a:endParaRPr lang="en-CA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b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100" dirty="0">
                          <a:effectLst/>
                        </a:rPr>
                        <a:t>Max Average</a:t>
                      </a:r>
                      <a:r>
                        <a:rPr lang="en-CA" sz="1100" dirty="0">
                          <a:effectLst/>
                        </a:rPr>
                        <a:t>​</a:t>
                      </a:r>
                      <a:endParaRPr lang="en-CA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b"/>
                </a:tc>
                <a:extLst>
                  <a:ext uri="{0D108BD9-81ED-4DB2-BD59-A6C34878D82A}">
                    <a16:rowId xmlns:a16="http://schemas.microsoft.com/office/drawing/2014/main" val="2980138800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 dirty="0">
                          <a:effectLst/>
                        </a:rPr>
                        <a:t>Number of customers served</a:t>
                      </a:r>
                      <a:r>
                        <a:rPr lang="en-CA" sz="900" dirty="0">
                          <a:effectLst/>
                        </a:rPr>
                        <a:t>​</a:t>
                      </a:r>
                      <a:endParaRPr lang="en-CA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352.10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2</a:t>
                      </a:r>
                      <a:r>
                        <a:rPr lang="en-CA" sz="1050">
                          <a:effectLst/>
                        </a:rPr>
                        <a:t>.41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 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 dirty="0">
                          <a:effectLst/>
                        </a:rPr>
                        <a:t> </a:t>
                      </a:r>
                      <a:r>
                        <a:rPr lang="en-CA" sz="1050" dirty="0">
                          <a:effectLst/>
                        </a:rPr>
                        <a:t>​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335.00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 dirty="0">
                          <a:effectLst/>
                        </a:rPr>
                        <a:t>367.00</a:t>
                      </a:r>
                      <a:r>
                        <a:rPr lang="en-CA" sz="1050" dirty="0">
                          <a:effectLst/>
                        </a:rPr>
                        <a:t>​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3732519702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 dirty="0">
                          <a:effectLst/>
                        </a:rPr>
                        <a:t>Time Mobile customers spend in the system</a:t>
                      </a:r>
                      <a:r>
                        <a:rPr lang="en-CA" sz="900" dirty="0">
                          <a:effectLst/>
                        </a:rPr>
                        <a:t>​ (sec)</a:t>
                      </a:r>
                      <a:endParaRPr lang="en-CA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95.9596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0.98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3</a:t>
                      </a:r>
                      <a:r>
                        <a:rPr lang="en-CA" sz="1050">
                          <a:effectLst/>
                        </a:rPr>
                        <a:t>5.0267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188.70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89.4686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105.66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742398441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>
                          <a:effectLst/>
                        </a:rPr>
                        <a:t>Time Walk-in customers spend in the system</a:t>
                      </a:r>
                      <a:r>
                        <a:rPr lang="en-CA" sz="900">
                          <a:effectLst/>
                        </a:rPr>
                        <a:t>​ (sec)</a:t>
                      </a:r>
                      <a:endParaRPr lang="en-CA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434.03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58.88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0.00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1950.83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153.94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1186.55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2586802179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 dirty="0">
                          <a:effectLst/>
                        </a:rPr>
                        <a:t>Time Walk-in customers spend waiting in line</a:t>
                      </a:r>
                      <a:r>
                        <a:rPr lang="en-CA" sz="900" dirty="0">
                          <a:effectLst/>
                        </a:rPr>
                        <a:t>​ (sec)</a:t>
                      </a:r>
                      <a:endParaRPr lang="en-CA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358.99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58.33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1865.14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82.0810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1107.39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3814187559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>
                          <a:effectLst/>
                        </a:rPr>
                        <a:t>Number in Process Order and Payment Queue </a:t>
                      </a:r>
                      <a:r>
                        <a:rPr lang="en-CA" sz="900">
                          <a:effectLst/>
                        </a:rPr>
                        <a:t>​</a:t>
                      </a:r>
                      <a:endParaRPr lang="en-CA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 dirty="0">
                          <a:effectLst/>
                        </a:rPr>
                        <a:t>4.9774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0.81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27.0000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1.1140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15.2141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3974069807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>
                          <a:effectLst/>
                        </a:rPr>
                        <a:t>Number in Process Service Time Queue</a:t>
                      </a:r>
                      <a:r>
                        <a:rPr lang="en-CA" sz="900">
                          <a:effectLst/>
                        </a:rPr>
                        <a:t>​</a:t>
                      </a:r>
                      <a:endParaRPr lang="en-CA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 dirty="0">
                          <a:effectLst/>
                        </a:rPr>
                        <a:t>4.8642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CA" sz="1050">
                          <a:effectLst/>
                        </a:rPr>
                        <a:t>0.76​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27.0000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1.1120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14.3764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206528245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>
                          <a:effectLst/>
                        </a:rPr>
                        <a:t>N</a:t>
                      </a:r>
                      <a:r>
                        <a:rPr lang="en-CA" sz="900">
                          <a:effectLst/>
                        </a:rPr>
                        <a:t>umber in Mobile Order Service</a:t>
                      </a:r>
                      <a:endParaRPr lang="en-CA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</a:t>
                      </a:r>
                      <a:r>
                        <a:rPr lang="en-CA" sz="1050">
                          <a:effectLst/>
                        </a:rPr>
                        <a:t>.0029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CA" sz="1050" dirty="0">
                          <a:effectLst/>
                        </a:rPr>
                        <a:t>0.00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</a:t>
                      </a:r>
                      <a:r>
                        <a:rPr lang="en-CA" sz="1050">
                          <a:effectLst/>
                        </a:rPr>
                        <a:t>.00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</a:t>
                      </a:r>
                      <a:r>
                        <a:rPr lang="en-CA" sz="1050">
                          <a:effectLst/>
                        </a:rPr>
                        <a:t>.0000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</a:t>
                      </a:r>
                      <a:r>
                        <a:rPr lang="en-CA" sz="1050">
                          <a:effectLst/>
                        </a:rPr>
                        <a:t>.00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</a:t>
                      </a:r>
                      <a:r>
                        <a:rPr lang="en-CA" sz="1050">
                          <a:effectLst/>
                        </a:rPr>
                        <a:t>.0068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950691370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>
                          <a:effectLst/>
                        </a:rPr>
                        <a:t>Number of Mobile customers in process</a:t>
                      </a:r>
                      <a:r>
                        <a:rPr lang="en-CA" sz="900">
                          <a:effectLst/>
                        </a:rPr>
                        <a:t>​</a:t>
                      </a:r>
                      <a:endParaRPr lang="en-CA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</a:t>
                      </a:r>
                      <a:r>
                        <a:rPr lang="en-CA" sz="1050">
                          <a:effectLst/>
                        </a:rPr>
                        <a:t>8015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 dirty="0">
                          <a:effectLst/>
                        </a:rPr>
                        <a:t>0.01</a:t>
                      </a:r>
                      <a:r>
                        <a:rPr lang="en-CA" sz="1050" dirty="0">
                          <a:effectLst/>
                        </a:rPr>
                        <a:t>​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2.0000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0.7407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0.8805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2674503595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>
                          <a:effectLst/>
                        </a:rPr>
                        <a:t>Number of Walk-in Customers in process</a:t>
                      </a:r>
                      <a:r>
                        <a:rPr lang="en-CA" sz="900">
                          <a:effectLst/>
                        </a:rPr>
                        <a:t>​</a:t>
                      </a:r>
                      <a:endParaRPr lang="en-CA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11.8107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1.58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 dirty="0">
                          <a:effectLst/>
                        </a:rPr>
                        <a:t>0.00</a:t>
                      </a:r>
                      <a:r>
                        <a:rPr lang="en-CA" sz="1050" dirty="0">
                          <a:effectLst/>
                        </a:rPr>
                        <a:t>​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51.0000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4.1571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31.5818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851023487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>
                          <a:effectLst/>
                        </a:rPr>
                        <a:t>Utilization of Staff</a:t>
                      </a:r>
                      <a:r>
                        <a:rPr lang="en-CA" sz="900">
                          <a:effectLst/>
                        </a:rPr>
                        <a:t>​</a:t>
                      </a:r>
                      <a:endParaRPr lang="en-CA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0.2212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 dirty="0">
                          <a:effectLst/>
                        </a:rPr>
                        <a:t>0.8000</a:t>
                      </a:r>
                      <a:r>
                        <a:rPr lang="en-CA" sz="1050" dirty="0">
                          <a:effectLst/>
                        </a:rPr>
                        <a:t>​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0.2100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0.2286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3080667451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>
                          <a:effectLst/>
                        </a:rPr>
                        <a:t>Utilization of Register</a:t>
                      </a:r>
                      <a:r>
                        <a:rPr lang="en-CA" sz="900">
                          <a:effectLst/>
                        </a:rPr>
                        <a:t>​</a:t>
                      </a:r>
                      <a:endParaRPr lang="en-CA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0.9859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0.00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1.0000</a:t>
                      </a:r>
                      <a:r>
                        <a:rPr lang="en-CA" sz="1050">
                          <a:effectLst/>
                        </a:rPr>
                        <a:t>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 dirty="0">
                          <a:effectLst/>
                        </a:rPr>
                        <a:t>0.9284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CA" sz="1050">
                          <a:effectLst/>
                        </a:rPr>
                        <a:t>1.0000​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1482632470"/>
                  </a:ext>
                </a:extLst>
              </a:tr>
              <a:tr h="245942">
                <a:tc>
                  <a:txBody>
                    <a:bodyPr/>
                    <a:lstStyle/>
                    <a:p>
                      <a:pPr fontAlgn="base"/>
                      <a:r>
                        <a:rPr lang="en-US" sz="900" dirty="0">
                          <a:effectLst/>
                        </a:rPr>
                        <a:t>Customer Balks/Renege</a:t>
                      </a:r>
                      <a:r>
                        <a:rPr lang="en-CA" sz="900" dirty="0">
                          <a:effectLst/>
                        </a:rPr>
                        <a:t>​</a:t>
                      </a:r>
                      <a:endParaRPr lang="en-CA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 anchor="ctr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</a:rPr>
                        <a:t>14.7000</a:t>
                      </a:r>
                      <a:endParaRPr lang="en-CA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CA" sz="1050" dirty="0">
                          <a:effectLst/>
                        </a:rPr>
                        <a:t>1.08​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>
                          <a:effectLst/>
                          <a:highlight>
                            <a:srgbClr val="000000"/>
                          </a:highlight>
                        </a:rPr>
                        <a:t> </a:t>
                      </a:r>
                      <a:r>
                        <a:rPr lang="en-CA" sz="1050">
                          <a:effectLst/>
                          <a:highlight>
                            <a:srgbClr val="000000"/>
                          </a:highlight>
                        </a:rPr>
                        <a:t>​</a:t>
                      </a:r>
                      <a:endParaRPr lang="en-CA" sz="1600">
                        <a:effectLst/>
                        <a:highlight>
                          <a:srgbClr val="00000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 dirty="0">
                          <a:effectLst/>
                          <a:highlight>
                            <a:srgbClr val="000000"/>
                          </a:highlight>
                        </a:rPr>
                        <a:t> </a:t>
                      </a:r>
                      <a:r>
                        <a:rPr lang="en-CA" sz="1050" dirty="0">
                          <a:effectLst/>
                          <a:highlight>
                            <a:srgbClr val="000000"/>
                          </a:highlight>
                        </a:rPr>
                        <a:t>​</a:t>
                      </a:r>
                      <a:endParaRPr lang="en-CA" sz="1600" dirty="0">
                        <a:effectLst/>
                        <a:highlight>
                          <a:srgbClr val="000000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 dirty="0">
                          <a:effectLst/>
                        </a:rPr>
                        <a:t>9.0000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tc>
                  <a:txBody>
                    <a:bodyPr/>
                    <a:lstStyle/>
                    <a:p>
                      <a:pPr algn="just" fontAlgn="base"/>
                      <a:r>
                        <a:rPr lang="en-US" sz="1050" dirty="0">
                          <a:effectLst/>
                        </a:rPr>
                        <a:t>28.0000</a:t>
                      </a:r>
                      <a:r>
                        <a:rPr lang="en-CA" sz="1050" dirty="0">
                          <a:effectLst/>
                        </a:rPr>
                        <a:t>​</a:t>
                      </a:r>
                      <a:endParaRPr lang="en-CA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978" marR="6978" marT="6978" marB="6978"/>
                </a:tc>
                <a:extLst>
                  <a:ext uri="{0D108BD9-81ED-4DB2-BD59-A6C34878D82A}">
                    <a16:rowId xmlns:a16="http://schemas.microsoft.com/office/drawing/2014/main" val="3872389201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0B97222-B540-48DE-AB52-C6B1A6234083}"/>
              </a:ext>
            </a:extLst>
          </p:cNvPr>
          <p:cNvCxnSpPr>
            <a:cxnSpLocks/>
          </p:cNvCxnSpPr>
          <p:nvPr/>
        </p:nvCxnSpPr>
        <p:spPr>
          <a:xfrm flipH="1" flipV="1">
            <a:off x="1749753" y="5206130"/>
            <a:ext cx="1714010" cy="628182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2FA3BA8-4A32-4D7B-9FCB-17C76AFC1E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0888" y="6334263"/>
            <a:ext cx="451195" cy="45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87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44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83C41-C3AB-4E9D-B386-865CB75F0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E441F-AC69-4E39-89FA-D5A9C0140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b="1" dirty="0"/>
          </a:p>
          <a:p>
            <a:r>
              <a:rPr lang="en-US" b="1" dirty="0"/>
              <a:t>Experiment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Objective: measure significance in change after adding additional staff member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100 replications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Play for Experiment 1</a:t>
            </a:r>
            <a:endParaRPr lang="en-US" b="1" dirty="0"/>
          </a:p>
          <a:p>
            <a:r>
              <a:rPr lang="en-US" b="1" dirty="0"/>
              <a:t>Experiment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Objective: measure significance in change after adding additional cashier resource to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100 replications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Play for Experiment 2</a:t>
            </a:r>
            <a:endParaRPr lang="en-CA" sz="1800" b="1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976F428-0C95-4A29-BC03-E1D26314F9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15658" y="3119436"/>
            <a:ext cx="352425" cy="352425"/>
          </a:xfrm>
          <a:prstGeom prst="rect">
            <a:avLst/>
          </a:prstGeom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2CBEC744-F81A-4626-AEC2-C258BAE887F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0" b="2995"/>
          <a:stretch/>
        </p:blipFill>
        <p:spPr bwMode="auto">
          <a:xfrm>
            <a:off x="77879" y="1867945"/>
            <a:ext cx="6427696" cy="1493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C41B5C88-5590-45CB-9BE4-757C9F0B486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260" b="2225"/>
          <a:stretch/>
        </p:blipFill>
        <p:spPr bwMode="auto">
          <a:xfrm>
            <a:off x="77879" y="3819526"/>
            <a:ext cx="6427696" cy="1352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9F6012-149E-4DCF-8CEF-6B7FC255F45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15657" y="5432047"/>
            <a:ext cx="352426" cy="35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13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358"/>
    </mc:Choice>
    <mc:Fallback xmlns="">
      <p:transition spd="slow" advTm="73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3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092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7D16A-37CC-4F44-85DA-2103DC244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6144298" cy="4870457"/>
          </a:xfrm>
        </p:spPr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CCE7E-ECAE-AE41-AB7E-8243140D3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0194" y="1390650"/>
            <a:ext cx="5021182" cy="5915921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Additional register to system during peak hours</a:t>
            </a:r>
          </a:p>
          <a:p>
            <a:pPr marL="617220" lvl="1" indent="-342900"/>
            <a:r>
              <a:rPr lang="en-US" sz="2200" dirty="0"/>
              <a:t>Revenue generated during three-hour time period is $5,781 (roughly)</a:t>
            </a:r>
          </a:p>
          <a:p>
            <a:pPr lvl="1" indent="0">
              <a:buNone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Additional staff member for Canada Games</a:t>
            </a:r>
          </a:p>
          <a:p>
            <a:pPr marL="617220" lvl="1" indent="-342900"/>
            <a:r>
              <a:rPr lang="en-US" sz="2200" dirty="0"/>
              <a:t>Assist with increased demand</a:t>
            </a:r>
          </a:p>
          <a:p>
            <a:pPr lvl="1" indent="0">
              <a:buNone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Improve training personnel to strengthen service and utilization rate</a:t>
            </a:r>
          </a:p>
          <a:p>
            <a:pPr marL="617220" lvl="1" indent="-342900"/>
            <a:r>
              <a:rPr lang="en-US" sz="2200" dirty="0"/>
              <a:t>Enhance student experience</a:t>
            </a:r>
          </a:p>
          <a:p>
            <a:pPr lvl="1" indent="0">
              <a:buNone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Incentivize mobile ordering</a:t>
            </a:r>
          </a:p>
          <a:p>
            <a:pPr marL="617220" lvl="1" indent="-342900"/>
            <a:r>
              <a:rPr lang="en-US" sz="2200" dirty="0"/>
              <a:t>Perks such as reward points and promotions</a:t>
            </a:r>
          </a:p>
          <a:p>
            <a:pPr lvl="1" indent="0">
              <a:buNone/>
            </a:pPr>
            <a:endParaRPr lang="en-US" dirty="0"/>
          </a:p>
          <a:p>
            <a:pPr marL="617220" lvl="2" indent="-342900"/>
            <a:endParaRPr lang="en-US" dirty="0"/>
          </a:p>
          <a:p>
            <a:pPr marL="617220" lvl="2" indent="-342900"/>
            <a:r>
              <a:rPr lang="en-US" dirty="0"/>
              <a:t>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2907E9-1BEE-43CB-AA8A-57048C5E5B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19" y="2149220"/>
            <a:ext cx="6312324" cy="2785369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63FDCA0-9944-42C1-A9BA-10B1BAFE59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9819" y="6286500"/>
            <a:ext cx="512580" cy="5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7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F379E-C1B5-9946-A901-71CBC06AA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Current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B03D1-31C6-0F4B-8135-F2D6120FF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en-US" sz="1900"/>
              <a:t>Not meeting service time goals during peak hours</a:t>
            </a:r>
          </a:p>
          <a:p>
            <a:pPr marL="617220" lvl="1" indent="-342900"/>
            <a:r>
              <a:rPr lang="en-US" sz="1900"/>
              <a:t>7 minutes in system, 90 seconds process time</a:t>
            </a:r>
          </a:p>
          <a:p>
            <a:pPr marL="342900" indent="-342900">
              <a:buChar char="•"/>
            </a:pPr>
            <a:r>
              <a:rPr lang="en-US" sz="1900"/>
              <a:t>Increased waiting and service time</a:t>
            </a:r>
          </a:p>
          <a:p>
            <a:pPr marL="342900" indent="-342900">
              <a:buChar char="•"/>
            </a:pPr>
            <a:r>
              <a:rPr lang="en-US" sz="1900"/>
              <a:t>Negatively impacting customer experience</a:t>
            </a:r>
          </a:p>
          <a:p>
            <a:pPr marL="342900" indent="-342900">
              <a:buChar char="•"/>
            </a:pPr>
            <a:r>
              <a:rPr lang="en-US" sz="1900"/>
              <a:t>Increase in leaving queue or "balking"</a:t>
            </a:r>
          </a:p>
          <a:p>
            <a:pPr marL="342900" indent="-342900">
              <a:buChar char="•"/>
            </a:pPr>
            <a:r>
              <a:rPr lang="en-US" sz="1900"/>
              <a:t>Cashier bottlenecking</a:t>
            </a:r>
          </a:p>
          <a:p>
            <a:pPr marL="342900" indent="-342900">
              <a:buChar char="•"/>
            </a:pPr>
            <a:r>
              <a:rPr lang="en-US" sz="1900"/>
              <a:t>Canada Games</a:t>
            </a:r>
          </a:p>
          <a:p>
            <a:pPr marL="342900" indent="-342900">
              <a:buChar char="•"/>
            </a:pPr>
            <a:r>
              <a:rPr lang="en-US" sz="1900"/>
              <a:t>3G Capital</a:t>
            </a:r>
          </a:p>
          <a:p>
            <a:pPr marL="342900" indent="-342900">
              <a:buChar char="•"/>
            </a:pPr>
            <a:endParaRPr lang="en-US"/>
          </a:p>
        </p:txBody>
      </p:sp>
      <p:pic>
        <p:nvPicPr>
          <p:cNvPr id="4" name="OPER 4P31 Audio">
            <a:hlinkClick r:id="" action="ppaction://media"/>
            <a:extLst>
              <a:ext uri="{FF2B5EF4-FFF2-40B4-BE49-F238E27FC236}">
                <a16:creationId xmlns:a16="http://schemas.microsoft.com/office/drawing/2014/main" id="{23A79792-D9BF-20B5-B9E6-5A6E00BCF8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742" y="6257925"/>
            <a:ext cx="463590" cy="463590"/>
          </a:xfrm>
          <a:prstGeom prst="rect">
            <a:avLst/>
          </a:prstGeom>
        </p:spPr>
      </p:pic>
      <p:pic>
        <p:nvPicPr>
          <p:cNvPr id="2050" name="Picture 2" descr="New food and dining options debut on campus – The Brock News">
            <a:extLst>
              <a:ext uri="{FF2B5EF4-FFF2-40B4-BE49-F238E27FC236}">
                <a16:creationId xmlns:a16="http://schemas.microsoft.com/office/drawing/2014/main" id="{3B30C90E-CAD3-43A5-AF25-F6165FBDA9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870" y="2742644"/>
            <a:ext cx="5311806" cy="2987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EA14D4-DEBD-44FE-B451-F6DAC58926B7}"/>
              </a:ext>
            </a:extLst>
          </p:cNvPr>
          <p:cNvSpPr txBox="1"/>
          <p:nvPr/>
        </p:nvSpPr>
        <p:spPr>
          <a:xfrm>
            <a:off x="508650" y="5715354"/>
            <a:ext cx="60945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>
                <a:effectLst/>
              </a:rPr>
              <a:t>Dudley, K. (2019). </a:t>
            </a:r>
            <a:r>
              <a:rPr lang="en-US" sz="1200" i="1">
                <a:effectLst/>
              </a:rPr>
              <a:t>Mobile Order</a:t>
            </a:r>
            <a:r>
              <a:rPr lang="en-US" sz="1200">
                <a:effectLst/>
              </a:rPr>
              <a:t>. photograph, St. Catherines</a:t>
            </a:r>
          </a:p>
        </p:txBody>
      </p:sp>
    </p:spTree>
    <p:extLst>
      <p:ext uri="{BB962C8B-B14F-4D97-AF65-F5344CB8AC3E}">
        <p14:creationId xmlns:p14="http://schemas.microsoft.com/office/powerpoint/2010/main" val="1609200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22EBA-1885-1647-AB08-F6ACBCDA6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E0E46-6A64-E742-AD0B-0EBA084FC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en-US" sz="1900" dirty="0">
                <a:ea typeface="+mn-lt"/>
                <a:cs typeface="+mn-lt"/>
              </a:rPr>
              <a:t>Maximizing server utilization while avoiding overstaffing</a:t>
            </a:r>
            <a:endParaRPr lang="en-US" sz="1900" dirty="0"/>
          </a:p>
          <a:p>
            <a:pPr marL="342900" indent="-342900">
              <a:buChar char="•"/>
            </a:pPr>
            <a:r>
              <a:rPr lang="en-US" sz="1900" dirty="0"/>
              <a:t>Measure and reduce length of queue through different methods of ordering</a:t>
            </a:r>
          </a:p>
          <a:p>
            <a:pPr marL="342900" indent="-342900">
              <a:buChar char="•"/>
            </a:pPr>
            <a:r>
              <a:rPr lang="en-US" sz="1900" dirty="0"/>
              <a:t>Goal average time from order to pick-up is 90s</a:t>
            </a:r>
          </a:p>
          <a:p>
            <a:pPr marL="342900" indent="-342900">
              <a:buChar char="•"/>
            </a:pPr>
            <a:r>
              <a:rPr lang="en-US" sz="1900" dirty="0"/>
              <a:t>Determine areas of potential growth in this process</a:t>
            </a:r>
          </a:p>
          <a:p>
            <a:r>
              <a:rPr lang="en-US" sz="1900" dirty="0"/>
              <a:t>==&gt; ensure one way traffic, limit congestion, resource efficiency, enhance student experience. </a:t>
            </a:r>
          </a:p>
          <a:p>
            <a:pPr marL="342900" indent="-342900">
              <a:buChar char="•"/>
            </a:pPr>
            <a:endParaRPr lang="en-US" sz="1900" dirty="0"/>
          </a:p>
          <a:p>
            <a:pPr marL="342900" indent="-342900"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1B7131-AAA4-124F-89EE-BE188359CFEA}"/>
              </a:ext>
            </a:extLst>
          </p:cNvPr>
          <p:cNvSpPr txBox="1"/>
          <p:nvPr/>
        </p:nvSpPr>
        <p:spPr>
          <a:xfrm>
            <a:off x="5187795" y="2523892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V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3A3DF6-5478-4642-9AB4-D3223B8B079F}"/>
              </a:ext>
            </a:extLst>
          </p:cNvPr>
          <p:cNvSpPr txBox="1"/>
          <p:nvPr/>
        </p:nvSpPr>
        <p:spPr>
          <a:xfrm>
            <a:off x="5187795" y="2523892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VN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2BF1376A-E181-4536-BFE5-5363EA0F2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650" y="2059044"/>
            <a:ext cx="5520194" cy="3595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C405B6-0591-4077-8CE4-93E13053A164}"/>
              </a:ext>
            </a:extLst>
          </p:cNvPr>
          <p:cNvSpPr txBox="1"/>
          <p:nvPr/>
        </p:nvSpPr>
        <p:spPr>
          <a:xfrm>
            <a:off x="508650" y="5664823"/>
            <a:ext cx="60945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</a:rPr>
              <a:t>Dudley, K. (2019). </a:t>
            </a:r>
            <a:r>
              <a:rPr lang="en-US" sz="1200" i="1" dirty="0">
                <a:effectLst/>
              </a:rPr>
              <a:t>Mobile Order</a:t>
            </a:r>
            <a:r>
              <a:rPr lang="en-US" sz="1200" dirty="0">
                <a:effectLst/>
              </a:rPr>
              <a:t>. photograph, St. Catherines</a:t>
            </a:r>
          </a:p>
        </p:txBody>
      </p:sp>
    </p:spTree>
    <p:extLst>
      <p:ext uri="{BB962C8B-B14F-4D97-AF65-F5344CB8AC3E}">
        <p14:creationId xmlns:p14="http://schemas.microsoft.com/office/powerpoint/2010/main" val="2620475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9CBD0-68B9-E743-AFEA-82D0556F4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9290D-BB6E-284B-85B0-B28270643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Simplified and consolidated data for walk-in customers and mobile orders across 6 days and 7 days respectively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Organized data based on arrival times, order times, and service times.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Calculated the average arrival time, order time, service time, and balk rate of customers.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Input averages for walk-in customers and mobile order customers into Arena’s Input Analyzer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Obtained statistically significant data from the Input Analyzer and used the best distributions to formulate our expressions for our Arena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4" name="Audio Recording Apr 3, 2022 at 9:33:53 PM" descr="Audio Recording Apr 3, 2022 at 9:33:53 PM">
            <a:hlinkClick r:id="" action="ppaction://media"/>
            <a:extLst>
              <a:ext uri="{FF2B5EF4-FFF2-40B4-BE49-F238E27FC236}">
                <a16:creationId xmlns:a16="http://schemas.microsoft.com/office/drawing/2014/main" id="{B193681C-8087-A840-A3F8-62CCBC14E2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776" y="6362700"/>
            <a:ext cx="495300" cy="495300"/>
          </a:xfrm>
          <a:prstGeom prst="rect">
            <a:avLst/>
          </a:prstGeom>
        </p:spPr>
      </p:pic>
      <p:pic>
        <p:nvPicPr>
          <p:cNvPr id="1025" name="Picture 1">
            <a:extLst>
              <a:ext uri="{FF2B5EF4-FFF2-40B4-BE49-F238E27FC236}">
                <a16:creationId xmlns:a16="http://schemas.microsoft.com/office/drawing/2014/main" id="{9AFE43D3-FB58-4A20-A8E3-0193FFCC3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525" y="2228296"/>
            <a:ext cx="4276725" cy="276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61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8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81557-319C-D04C-8EC7-1CE737698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408"/>
            <a:ext cx="5578131" cy="4870457"/>
          </a:xfrm>
        </p:spPr>
        <p:txBody>
          <a:bodyPr/>
          <a:lstStyle/>
          <a:p>
            <a:r>
              <a:rPr lang="en-US" dirty="0"/>
              <a:t>System and Methodology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DEAAB-54E4-854E-A682-E604FFC34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System is a FCFS basis with 2 cash registers and a single queue.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Customers are either walk-in or mobile orders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Staffed with 3 to 5 workers depending on time of day and demand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Based on the data that was provided to us we believed that the average was the best method to use for arrival times, order times, and service times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These averages provided us with statistically significant data which enabled us to formulate our model of the system</a:t>
            </a:r>
          </a:p>
          <a:p>
            <a:endParaRPr lang="en-US"/>
          </a:p>
        </p:txBody>
      </p:sp>
      <p:pic>
        <p:nvPicPr>
          <p:cNvPr id="4" name="Audio Recording Apr 3, 2022 at 9:03:36 PM" descr="Audio Recording Apr 3, 2022 at 9:03:36 PM">
            <a:hlinkClick r:id="" action="ppaction://media"/>
            <a:extLst>
              <a:ext uri="{FF2B5EF4-FFF2-40B4-BE49-F238E27FC236}">
                <a16:creationId xmlns:a16="http://schemas.microsoft.com/office/drawing/2014/main" id="{11C71930-F6B0-6341-8838-D717EE81D0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413" y="6251352"/>
            <a:ext cx="529701" cy="5297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1A8188-FFE3-40DC-819C-14FCAB2CE3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72" r="35435" b="58055"/>
          <a:stretch/>
        </p:blipFill>
        <p:spPr bwMode="auto">
          <a:xfrm>
            <a:off x="517869" y="2686953"/>
            <a:ext cx="4381245" cy="1100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6D9965-B66D-42DC-B05E-456A4DF4F3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89138" r="35299"/>
          <a:stretch/>
        </p:blipFill>
        <p:spPr bwMode="auto">
          <a:xfrm>
            <a:off x="508650" y="3692387"/>
            <a:ext cx="4390464" cy="529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 descr="The Science of Standing in Line - WSJ">
            <a:extLst>
              <a:ext uri="{FF2B5EF4-FFF2-40B4-BE49-F238E27FC236}">
                <a16:creationId xmlns:a16="http://schemas.microsoft.com/office/drawing/2014/main" id="{F67962A7-F8A4-47FF-94F0-29C866D62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384" y="4222088"/>
            <a:ext cx="2756995" cy="2223639"/>
          </a:xfrm>
          <a:prstGeom prst="rect">
            <a:avLst/>
          </a:prstGeom>
          <a:noFill/>
          <a:ln w="222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9815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5AE56-3664-744C-A6FF-7E059FBBC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A</a:t>
            </a:r>
            <a:r>
              <a:rPr lang="vi-VN" dirty="0">
                <a:ea typeface="+mj-lt"/>
                <a:cs typeface="+mj-lt"/>
              </a:rPr>
              <a:t>rena Model</a:t>
            </a:r>
            <a:br>
              <a:rPr lang="vi-VN" dirty="0">
                <a:ea typeface="+mj-lt"/>
                <a:cs typeface="+mj-lt"/>
              </a:rPr>
            </a:br>
            <a:r>
              <a:rPr lang="vi-VN" dirty="0">
                <a:ea typeface="+mj-lt"/>
                <a:cs typeface="+mj-lt"/>
              </a:rPr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F1F9B-4FFE-BF4A-91D2-1CF581436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0" y="969264"/>
            <a:ext cx="5968350" cy="487045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Customers arrive one at a time and processed throughout the model individually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If customers balk or renege, they will be recorded as “customers balked”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System will assess level of demand based on the three hours of the system at HB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Customers recorded once regardless of if they return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Customers will leave instantaneously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System is initially idle and empty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Model is set for during the weekday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Follow a first ordered first served discipline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/>
          </a:p>
          <a:p>
            <a:pPr marL="617220" lvl="1" indent="-342900"/>
            <a:endParaRPr lang="en-US" b="1" dirty="0"/>
          </a:p>
          <a:p>
            <a:pPr lvl="1" indent="0">
              <a:buNone/>
            </a:pPr>
            <a:endParaRPr lang="en-US" b="1" dirty="0"/>
          </a:p>
          <a:p>
            <a:endParaRPr lang="en-US" b="1" dirty="0"/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68F643A-2614-4FEA-93CD-1A78675D61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645" y="6286500"/>
            <a:ext cx="504825" cy="504825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05F0ADF2-DB0A-4572-9793-C405FD7A01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22" y="2918278"/>
            <a:ext cx="5042165" cy="278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0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8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1036ACA-645C-9F71-C379-D3C6B24CC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768858"/>
            <a:ext cx="5021182" cy="4870457"/>
          </a:xfrm>
        </p:spPr>
        <p:txBody>
          <a:bodyPr/>
          <a:lstStyle/>
          <a:p>
            <a:r>
              <a:rPr lang="en-US" dirty="0"/>
              <a:t>Model Expressions </a:t>
            </a:r>
            <a:endParaRPr lang="vi-VN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5BAF6E8-4E7D-6D5B-71D6-7F6F84FC8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7404" y="879617"/>
            <a:ext cx="5715946" cy="51730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vi-VN" b="1" dirty="0"/>
              <a:t>Description for </a:t>
            </a:r>
            <a:r>
              <a:rPr lang="en-CA" b="1" dirty="0"/>
              <a:t>m</a:t>
            </a:r>
            <a:r>
              <a:rPr lang="vi-VN" b="1" dirty="0"/>
              <a:t>odel </a:t>
            </a:r>
          </a:p>
          <a:p>
            <a:pPr marL="342900" indent="-342900">
              <a:buChar char="•"/>
            </a:pPr>
            <a:r>
              <a:rPr lang="en-US" dirty="0"/>
              <a:t>Interarrival:</a:t>
            </a:r>
          </a:p>
          <a:p>
            <a:pPr marL="617220" lvl="1" indent="-342900"/>
            <a:r>
              <a:rPr lang="en-US" dirty="0"/>
              <a:t>Walk-in: UNIF (22,51)</a:t>
            </a:r>
          </a:p>
          <a:p>
            <a:pPr marL="617220" lvl="1" indent="-342900"/>
            <a:r>
              <a:rPr lang="en-US" dirty="0"/>
              <a:t>Mobile: UNIF (77, 164)</a:t>
            </a:r>
          </a:p>
          <a:p>
            <a:pPr lvl="1" indent="0">
              <a:buNone/>
            </a:pPr>
            <a:endParaRPr lang="en-US" dirty="0"/>
          </a:p>
          <a:p>
            <a:pPr marL="342900" indent="-342900">
              <a:buChar char="•"/>
            </a:pPr>
            <a:r>
              <a:rPr lang="en-US" dirty="0"/>
              <a:t>Services:</a:t>
            </a:r>
          </a:p>
          <a:p>
            <a:pPr marL="617220" lvl="1" indent="-342900"/>
            <a:r>
              <a:rPr lang="en-US" dirty="0"/>
              <a:t>Mobile Order Service: UNIF (36, 155)</a:t>
            </a:r>
          </a:p>
          <a:p>
            <a:pPr marL="617220" lvl="1" indent="-342900"/>
            <a:r>
              <a:rPr lang="en-US" dirty="0"/>
              <a:t>Process Order &amp; Payment: NORM (47.8, 8.6)</a:t>
            </a:r>
          </a:p>
          <a:p>
            <a:pPr marL="617220" lvl="1" indent="-342900"/>
            <a:r>
              <a:rPr lang="en-US" dirty="0"/>
              <a:t>Order Process Service: EXPO (31.9)</a:t>
            </a:r>
          </a:p>
          <a:p>
            <a:pPr lvl="1" indent="0">
              <a:buNone/>
            </a:pPr>
            <a:endParaRPr lang="en-US" dirty="0"/>
          </a:p>
          <a:p>
            <a:pPr marL="342900" indent="-342900">
              <a:buChar char="•"/>
            </a:pPr>
            <a:r>
              <a:rPr lang="en-US" dirty="0"/>
              <a:t>Decision Module</a:t>
            </a:r>
          </a:p>
          <a:p>
            <a:pPr marL="617220" lvl="1" indent="-342900"/>
            <a:r>
              <a:rPr lang="en-US" dirty="0"/>
              <a:t>2-way by chance</a:t>
            </a:r>
          </a:p>
          <a:p>
            <a:pPr marL="617220" lvl="1" indent="-342900"/>
            <a:r>
              <a:rPr lang="en-US" dirty="0"/>
              <a:t>95% true with only 5% customers balking</a:t>
            </a:r>
          </a:p>
          <a:p>
            <a:pPr lvl="1" indent="0">
              <a:buNone/>
            </a:pPr>
            <a:endParaRPr lang="vi-VN" dirty="0"/>
          </a:p>
          <a:p>
            <a:pPr marL="342900" indent="-342900">
              <a:buChar char="•"/>
            </a:pPr>
            <a:endParaRPr lang="vi-VN" dirty="0"/>
          </a:p>
        </p:txBody>
      </p:sp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29B81993-DAAF-48A8-96E0-83D3B04B70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" t="54627" r="79869" b="443"/>
          <a:stretch/>
        </p:blipFill>
        <p:spPr bwMode="auto">
          <a:xfrm>
            <a:off x="3868236" y="2659674"/>
            <a:ext cx="1384300" cy="1612901"/>
          </a:xfrm>
          <a:prstGeom prst="rect">
            <a:avLst/>
          </a:prstGeom>
          <a:ln w="127000" cap="sq">
            <a:noFill/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851F1AE9-E2EE-4E42-875F-B6186AD6C7E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2393" r="79814" b="856"/>
          <a:stretch/>
        </p:blipFill>
        <p:spPr bwMode="auto">
          <a:xfrm>
            <a:off x="574894" y="2659673"/>
            <a:ext cx="1384300" cy="1612902"/>
          </a:xfrm>
          <a:prstGeom prst="rect">
            <a:avLst/>
          </a:prstGeom>
          <a:ln w="127000" cap="sq">
            <a:noFill/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5" name="Picture 14" descr="Chart, histogram&#10;&#10;Description automatically generated">
            <a:extLst>
              <a:ext uri="{FF2B5EF4-FFF2-40B4-BE49-F238E27FC236}">
                <a16:creationId xmlns:a16="http://schemas.microsoft.com/office/drawing/2014/main" id="{889B9221-43DC-40A8-8528-87AD5A56E52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79814" b="939"/>
          <a:stretch/>
        </p:blipFill>
        <p:spPr bwMode="auto">
          <a:xfrm>
            <a:off x="3099759" y="4563189"/>
            <a:ext cx="1384300" cy="1685926"/>
          </a:xfrm>
          <a:prstGeom prst="rect">
            <a:avLst/>
          </a:prstGeom>
          <a:ln w="127000" cap="sq">
            <a:noFill/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A90E3DAF-E9C6-4E55-8698-2274640D25A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52" r="80139" b="580"/>
          <a:stretch/>
        </p:blipFill>
        <p:spPr bwMode="auto">
          <a:xfrm>
            <a:off x="1473852" y="4563189"/>
            <a:ext cx="1362075" cy="1685926"/>
          </a:xfrm>
          <a:prstGeom prst="rect">
            <a:avLst/>
          </a:prstGeom>
          <a:ln w="127000" cap="sq">
            <a:noFill/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11B3B59B-97B4-440E-8F15-0B548FA4459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80139" b="625"/>
          <a:stretch/>
        </p:blipFill>
        <p:spPr bwMode="auto">
          <a:xfrm>
            <a:off x="2239699" y="2640166"/>
            <a:ext cx="1348032" cy="1632409"/>
          </a:xfrm>
          <a:prstGeom prst="rect">
            <a:avLst/>
          </a:prstGeom>
          <a:ln w="127000" cap="sq">
            <a:noFill/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E5DF043-73C4-4CC5-8020-3997BF76BD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55932" y="6249115"/>
            <a:ext cx="523875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2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09D3AFB-EC5F-D2D3-B724-EF5AAEEBB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650" y="978408"/>
            <a:ext cx="5030402" cy="1621917"/>
          </a:xfrm>
        </p:spPr>
        <p:txBody>
          <a:bodyPr>
            <a:normAutofit fontScale="90000"/>
          </a:bodyPr>
          <a:lstStyle/>
          <a:p>
            <a:r>
              <a:rPr lang="en-US" dirty="0">
                <a:ea typeface="+mj-lt"/>
                <a:cs typeface="+mj-lt"/>
              </a:rPr>
              <a:t>Model Animation</a:t>
            </a:r>
            <a:endParaRPr lang="vi-VN" dirty="0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A34BD05D-F7A4-D5F5-90C8-16B4D530A4E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45618" y="2724149"/>
            <a:ext cx="5913139" cy="3365150"/>
          </a:xfrm>
          <a:prstGeom prst="rect">
            <a:avLst/>
          </a:prstGeom>
        </p:spPr>
      </p:pic>
      <p:pic>
        <p:nvPicPr>
          <p:cNvPr id="12" name="Picture 11" descr="Table&#10;&#10;Description automatically generated with medium confidence">
            <a:extLst>
              <a:ext uri="{FF2B5EF4-FFF2-40B4-BE49-F238E27FC236}">
                <a16:creationId xmlns:a16="http://schemas.microsoft.com/office/drawing/2014/main" id="{AE6493D1-6B5E-4CBB-A5E7-F9C61097EA4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4" t="12126" r="3812" b="3814"/>
          <a:stretch/>
        </p:blipFill>
        <p:spPr bwMode="auto">
          <a:xfrm>
            <a:off x="6749292" y="421166"/>
            <a:ext cx="4443520" cy="27364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72697709-7C9A-440D-959B-9215A194E8B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6" t="5605" r="4069" b="6727"/>
          <a:stretch/>
        </p:blipFill>
        <p:spPr bwMode="auto">
          <a:xfrm>
            <a:off x="6749293" y="3272730"/>
            <a:ext cx="4443519" cy="29497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09F5C51-B26C-48B1-A9B0-44F19F8334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44320" y="6314545"/>
            <a:ext cx="474805" cy="47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01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87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50E6FD5-38FE-2BE1-D265-2FBB4327E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>
                <a:ea typeface="+mj-lt"/>
                <a:cs typeface="+mj-lt"/>
              </a:rPr>
              <a:t>A</a:t>
            </a:r>
            <a:r>
              <a:rPr lang="vi-VN">
                <a:ea typeface="+mj-lt"/>
                <a:cs typeface="+mj-lt"/>
              </a:rPr>
              <a:t>rena Model</a:t>
            </a:r>
            <a:br>
              <a:rPr lang="vi-VN">
                <a:ea typeface="+mj-lt"/>
                <a:cs typeface="+mj-lt"/>
              </a:rPr>
            </a:br>
            <a:r>
              <a:rPr lang="vi-VN"/>
              <a:t>Paramaters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01F027E1-D9FE-B0D8-4DCF-3899D7CDD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vi-VN" b="1" dirty="0"/>
              <a:t>Run </a:t>
            </a:r>
            <a:r>
              <a:rPr lang="en-CA" b="1" dirty="0"/>
              <a:t>M</a:t>
            </a:r>
            <a:r>
              <a:rPr lang="vi-VN" b="1" dirty="0"/>
              <a:t>odel</a:t>
            </a:r>
          </a:p>
          <a:p>
            <a:pPr marL="342900" indent="-342900">
              <a:buChar char="•"/>
            </a:pPr>
            <a:r>
              <a:rPr lang="vi-VN" dirty="0"/>
              <a:t>Run 50 replications, the length for replication is 3 hours , hours per day is 24, Base time units is </a:t>
            </a:r>
            <a:r>
              <a:rPr lang="en-US" dirty="0"/>
              <a:t>Seconds</a:t>
            </a:r>
            <a:endParaRPr lang="vi-VN" dirty="0"/>
          </a:p>
          <a:p>
            <a:endParaRPr lang="vi-V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A3F4CD-63A3-4065-907C-91FB2051D15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47766" y="2595562"/>
            <a:ext cx="3401917" cy="3533775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C804B39-FB6B-4048-A2D6-60DC78F83C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3850" y="6219824"/>
            <a:ext cx="566737" cy="56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015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AnalogousFromDarkSeedLeftStep">
      <a:dk1>
        <a:srgbClr val="000000"/>
      </a:dk1>
      <a:lt1>
        <a:srgbClr val="FFFFFF"/>
      </a:lt1>
      <a:dk2>
        <a:srgbClr val="302B1B"/>
      </a:dk2>
      <a:lt2>
        <a:srgbClr val="F0F0F3"/>
      </a:lt2>
      <a:accent1>
        <a:srgbClr val="A3A541"/>
      </a:accent1>
      <a:accent2>
        <a:srgbClr val="B1833B"/>
      </a:accent2>
      <a:accent3>
        <a:srgbClr val="C3634D"/>
      </a:accent3>
      <a:accent4>
        <a:srgbClr val="B13B56"/>
      </a:accent4>
      <a:accent5>
        <a:srgbClr val="C34D99"/>
      </a:accent5>
      <a:accent6>
        <a:srgbClr val="AA3BB1"/>
      </a:accent6>
      <a:hlink>
        <a:srgbClr val="C14782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728AE30DE7D74DBD21C7F0FA54E27B" ma:contentTypeVersion="14" ma:contentTypeDescription="Create a new document." ma:contentTypeScope="" ma:versionID="c0fdc9ea5095dc691e7e91b766b0c45b">
  <xsd:schema xmlns:xsd="http://www.w3.org/2001/XMLSchema" xmlns:xs="http://www.w3.org/2001/XMLSchema" xmlns:p="http://schemas.microsoft.com/office/2006/metadata/properties" xmlns:ns3="343ecea9-c6df-4b62-96d3-df83fa3f8ee9" xmlns:ns4="2a0a6acf-281c-4344-9bdb-c164fa68d708" targetNamespace="http://schemas.microsoft.com/office/2006/metadata/properties" ma:root="true" ma:fieldsID="cbc8bae16a2a375dc7485ce204fd5ffa" ns3:_="" ns4:_="">
    <xsd:import namespace="343ecea9-c6df-4b62-96d3-df83fa3f8ee9"/>
    <xsd:import namespace="2a0a6acf-281c-4344-9bdb-c164fa68d708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ServiceLocatio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3ecea9-c6df-4b62-96d3-df83fa3f8ee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0a6acf-281c-4344-9bdb-c164fa68d70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A76DBBE-8EB3-416B-A9EC-8E93C453C3C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81870E-2323-4D59-AB60-10452F7260F0}">
  <ds:schemaRefs>
    <ds:schemaRef ds:uri="2a0a6acf-281c-4344-9bdb-c164fa68d708"/>
    <ds:schemaRef ds:uri="343ecea9-c6df-4b62-96d3-df83fa3f8ee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BA38153-6989-4F74-9158-E389EAC86726}">
  <ds:schemaRefs>
    <ds:schemaRef ds:uri="2a0a6acf-281c-4344-9bdb-c164fa68d708"/>
    <ds:schemaRef ds:uri="343ecea9-c6df-4b62-96d3-df83fa3f8ee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2111</TotalTime>
  <Words>821</Words>
  <Application>Microsoft Office PowerPoint</Application>
  <PresentationFormat>Widescreen</PresentationFormat>
  <Paragraphs>181</Paragraphs>
  <Slides>12</Slides>
  <Notes>2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Bierstadt</vt:lpstr>
      <vt:lpstr>Calibri</vt:lpstr>
      <vt:lpstr>Times New Roman</vt:lpstr>
      <vt:lpstr>GestaltVTI</vt:lpstr>
      <vt:lpstr>Tim Hortons Simulation</vt:lpstr>
      <vt:lpstr>Current Problems</vt:lpstr>
      <vt:lpstr>Objectives</vt:lpstr>
      <vt:lpstr>Data Analysis</vt:lpstr>
      <vt:lpstr>System and Methodology </vt:lpstr>
      <vt:lpstr>Arena Model Assumptions</vt:lpstr>
      <vt:lpstr>Model Expressions </vt:lpstr>
      <vt:lpstr>Model Animation</vt:lpstr>
      <vt:lpstr>Arena Model Paramaters</vt:lpstr>
      <vt:lpstr>Result Analysis</vt:lpstr>
      <vt:lpstr>Experiments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 Hortons Simulation</dc:title>
  <dc:creator>Wahaj Siddiqui</dc:creator>
  <cp:lastModifiedBy>Wahaj Siddiqui</cp:lastModifiedBy>
  <cp:revision>4</cp:revision>
  <dcterms:created xsi:type="dcterms:W3CDTF">2022-04-03T22:22:28Z</dcterms:created>
  <dcterms:modified xsi:type="dcterms:W3CDTF">2023-09-24T02:37:05Z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0x010100E2728AE30DE7D74DBD21C7F0FA54E27B</vt:lpwstr>
  </property>
</Properties>
</file>